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8" r:id="rId2"/>
    <p:sldId id="652" r:id="rId3"/>
    <p:sldId id="746" r:id="rId4"/>
    <p:sldId id="745" r:id="rId5"/>
    <p:sldId id="687" r:id="rId6"/>
    <p:sldId id="340" r:id="rId7"/>
    <p:sldId id="341" r:id="rId8"/>
    <p:sldId id="377" r:id="rId9"/>
    <p:sldId id="682" r:id="rId10"/>
    <p:sldId id="683" r:id="rId11"/>
    <p:sldId id="258" r:id="rId12"/>
    <p:sldId id="262" r:id="rId13"/>
    <p:sldId id="281" r:id="rId14"/>
    <p:sldId id="738" r:id="rId15"/>
    <p:sldId id="744" r:id="rId16"/>
    <p:sldId id="739" r:id="rId17"/>
    <p:sldId id="740" r:id="rId18"/>
    <p:sldId id="741" r:id="rId19"/>
    <p:sldId id="742" r:id="rId20"/>
    <p:sldId id="743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27"/>
    <p:restoredTop sz="94719"/>
  </p:normalViewPr>
  <p:slideViewPr>
    <p:cSldViewPr snapToGrid="0" snapToObjects="1">
      <p:cViewPr varScale="1">
        <p:scale>
          <a:sx n="88" d="100"/>
          <a:sy n="88" d="100"/>
        </p:scale>
        <p:origin x="672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24EFCF-7460-304C-A5A0-1B8F92A19CA2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94D353-A642-3846-B922-4C97C909CA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849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1F978-D975-DC4B-9464-A52C18654D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2A9E85-31DC-6D48-8F7E-7941EEBE33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88DA65-275B-994E-B4A5-41B1349E9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F6D3F-B924-C442-B152-B54F74AB4C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40AA8-92D2-194C-8900-4E42A2753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6738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EB60E-15E0-B347-8B6A-FAE6D4AD8F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1FD632-127A-614E-96F3-E7CDBF7ABC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8C0507-0F28-4C4B-88D8-0A78C2B8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C7BE0-AF9D-494B-A2E9-189A17690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1A607-2EC8-DC4E-B95F-54669443D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0928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E3B8133-B729-E343-A779-74B1E38116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5437CB-B51B-1A4C-AF79-DA7848575C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5B2A0-DE72-7A49-905B-6BB82C7C83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F2B65-8DAD-C04C-866D-B0F5160B3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CF475B-8158-FE46-A8E5-2EAEA6517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94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B7F13-080D-DB49-BFF0-619B1F21CE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2F3BE-CA7A-DE49-A81E-929C8062DC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F9841F-2F19-054D-9995-431E713B0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6E72AE-B51D-D347-BCB5-8B8F2BAD8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CE1B06-8AB7-9749-9962-0343E39E5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299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04C949-D63B-004E-A805-F08AA10AB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FC768-B53E-4548-8321-B60BE806A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3474C8-B0FD-5D4B-906B-63B0A34E6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E3353-0064-4940-ABD5-E7BDDF7A41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BC8FCD-7F0D-6746-9A00-8165B63C4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741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96C6A5-3C68-554E-A920-E9775B55F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EC367-C340-1F4E-BC46-F67E84FAEB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AAD1A0-6F54-1A49-9DFE-30B790F60F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1E52C9-5FF8-2249-B65A-C3016CAC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C9BC41-2A92-A542-ABFB-33956215D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F4A93E-FA5F-CE4F-88BB-D02FD583E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6874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0D5A8-190C-5F4F-A648-9A5ED281B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3AACE-B739-5F4B-9B9D-6B5CCEC82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A84EDC-DD77-944E-9F64-0CEA2A1607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67F2BF7-45C4-4B43-85B1-9D2E627D0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F4B22C-FE1E-DD48-A6B0-D75E874DEA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196102C-E77D-5A44-B3C1-4ACB7F7C64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95D4538-7C5E-AE4B-B366-F9A3DEE21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4D3BADD-6B65-D749-A766-3858590EA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328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1BD835-C76B-3448-B1CE-F4F596241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1D0646-26CD-224B-82D3-5854A1AE5F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8C4689-C546-984C-AE4D-1BDDC41BE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084EFF-5D56-C849-83D0-3603170C21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3136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E6E8BA-C4B7-064B-AFE3-804FD5FA2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ADF6AF9-E7B1-AA48-85FA-037855EFFD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586B9B-25C7-3D4F-85F9-B053CB1426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9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97292-13BF-6549-A870-199B2D812A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B093E9-599E-3249-935B-B4A73485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7DD23C-22A1-C745-B1DE-B0B913C2F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347007-8AD1-074C-A85B-EF51B8017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881CE5-7887-2F47-9051-FA5492044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05543E-1B21-854E-A0A6-748BADE60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139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4BBC08-C78D-1A43-B259-EF945402E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A429B8-2204-6942-B237-6CDA68AD37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AEA941-CDEB-B74F-BF11-114E7D22DE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EB3637-74B2-7B4A-9D15-AC7061683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42E1C-6714-7041-830F-2A18AFD18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E6F7C8-99E3-F045-AC63-2D4205A26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42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9F4B51-AEE0-9148-B05D-04C2A1C675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83F65D-97B8-AF48-84B6-D2CA7940E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0324C-B0D2-8148-8333-E4BBCA322E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B7DEF-198E-3B49-AC2D-7B1346328AF8}" type="datetimeFigureOut">
              <a:rPr lang="en-US" smtClean="0"/>
              <a:t>10/3/2023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02D3D3-9E58-7446-B859-C1143F1E33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79D89E-2CDD-104D-BD59-5B6B1262E0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90AB8-61F8-D842-8E70-9E00DB0E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18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2278495"/>
            <a:ext cx="12192000" cy="2016224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689619" y="2679376"/>
            <a:ext cx="6812762" cy="7478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Estructuras</a:t>
            </a:r>
            <a:r>
              <a:rPr lang="en-US" altLang="en-US" sz="54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54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54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501353F6-57EF-E64A-9689-07FECC09F9C9}"/>
              </a:ext>
            </a:extLst>
          </p:cNvPr>
          <p:cNvSpPr txBox="1">
            <a:spLocks noChangeArrowheads="1"/>
          </p:cNvSpPr>
          <p:nvPr/>
        </p:nvSpPr>
        <p:spPr>
          <a:xfrm>
            <a:off x="3591984" y="3499734"/>
            <a:ext cx="5008039" cy="498598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r>
              <a:rPr lang="en-US" altLang="en-US" sz="3600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3600" dirty="0" err="1">
                <a:solidFill>
                  <a:schemeClr val="bg1"/>
                </a:solidFill>
                <a:latin typeface="Gill Sans MT" panose="020B0502020104020203" pitchFamily="34" charset="0"/>
              </a:rPr>
              <a:t>Abstractos</a:t>
            </a:r>
            <a:endParaRPr lang="en-US" altLang="en-US" sz="36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  <p:pic>
        <p:nvPicPr>
          <p:cNvPr id="12" name="Picture 11" descr="Image result for espol logo">
            <a:extLst>
              <a:ext uri="{FF2B5EF4-FFF2-40B4-BE49-F238E27FC236}">
                <a16:creationId xmlns:a16="http://schemas.microsoft.com/office/drawing/2014/main" id="{5192E147-2BA1-4451-BE60-6E7A7BA334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863" y="6126480"/>
            <a:ext cx="3271137" cy="7315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587EA3C-D022-4822-A636-A5D4B147C3E6}"/>
              </a:ext>
            </a:extLst>
          </p:cNvPr>
          <p:cNvSpPr/>
          <p:nvPr/>
        </p:nvSpPr>
        <p:spPr>
          <a:xfrm>
            <a:off x="3768440" y="4420198"/>
            <a:ext cx="4655121" cy="369332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/>
            <a:r>
              <a:rPr lang="en-US" sz="2400" b="1" dirty="0">
                <a:solidFill>
                  <a:srgbClr val="000000"/>
                </a:solidFill>
                <a:latin typeface="Century Gothic" pitchFamily="34" charset="0"/>
              </a:rPr>
              <a:t>Gonzalo Gabriel Méndez, Ph.D.</a:t>
            </a:r>
          </a:p>
        </p:txBody>
      </p:sp>
    </p:spTree>
    <p:extLst>
      <p:ext uri="{BB962C8B-B14F-4D97-AF65-F5344CB8AC3E}">
        <p14:creationId xmlns:p14="http://schemas.microsoft.com/office/powerpoint/2010/main" val="26639263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274320" y="1825625"/>
            <a:ext cx="11727180" cy="4351338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s-ES_tradnl" dirty="0"/>
              <a:t>Visión simplificada de una realidad en la que sólo consideramos determinados aspectos esenciales</a:t>
            </a:r>
          </a:p>
          <a:p>
            <a:pPr algn="just">
              <a:lnSpc>
                <a:spcPct val="150000"/>
              </a:lnSpc>
            </a:pPr>
            <a:r>
              <a:rPr lang="es-ES_tradnl" dirty="0"/>
              <a:t>Consiste en enfocarse en lo esencial</a:t>
            </a:r>
          </a:p>
        </p:txBody>
      </p:sp>
      <p:sp>
        <p:nvSpPr>
          <p:cNvPr id="4" name="CuadroTexto 3"/>
          <p:cNvSpPr txBox="1"/>
          <p:nvPr/>
        </p:nvSpPr>
        <p:spPr>
          <a:xfrm>
            <a:off x="1636543" y="382641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s-ES_tradn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29F657C-EA9F-444C-99B2-DB6B080D8D26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Abstracción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6963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2"/>
          <a:srcRect l="53150" r="6299" b="63712"/>
          <a:stretch/>
        </p:blipFill>
        <p:spPr>
          <a:xfrm>
            <a:off x="50248" y="979418"/>
            <a:ext cx="5037648" cy="284786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t="36288" r="4714"/>
          <a:stretch/>
        </p:blipFill>
        <p:spPr>
          <a:xfrm>
            <a:off x="4152297" y="3591611"/>
            <a:ext cx="7925253" cy="334758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1697E9D-B653-F64D-9893-9B47DA41465F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¿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Qué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significa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abstracción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99004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195072" y="1097280"/>
            <a:ext cx="11826240" cy="5315712"/>
          </a:xfrm>
        </p:spPr>
        <p:txBody>
          <a:bodyPr>
            <a:noAutofit/>
          </a:bodyPr>
          <a:lstStyle/>
          <a:p>
            <a:pPr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Un TDA trata de representar entidades del mundo real especificando el </a:t>
            </a:r>
            <a:r>
              <a:rPr lang="es-ES_tradnl" altLang="es-EC" sz="2200" b="1" dirty="0"/>
              <a:t>QUÉ</a:t>
            </a:r>
            <a:r>
              <a:rPr lang="es-ES_tradnl" altLang="es-EC" sz="2200" dirty="0"/>
              <a:t> y no el </a:t>
            </a:r>
            <a:r>
              <a:rPr lang="es-ES_tradnl" altLang="es-EC" sz="2200" b="1" dirty="0"/>
              <a:t>CÓMO</a:t>
            </a:r>
          </a:p>
          <a:p>
            <a:pPr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Se compone de:</a:t>
            </a:r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Comportamiento </a:t>
            </a:r>
            <a:r>
              <a:rPr lang="es-ES_tradnl" altLang="es-EC" sz="2200" b="1" dirty="0">
                <a:sym typeface="Wingdings" panose="05000000000000000000" pitchFamily="2" charset="2"/>
              </a:rPr>
              <a:t>u operaciones</a:t>
            </a:r>
            <a:endParaRPr lang="es-ES_tradnl" altLang="es-EC" sz="2200" b="1" dirty="0"/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Los </a:t>
            </a:r>
            <a:r>
              <a:rPr lang="es-ES_tradnl" altLang="es-EC" sz="2200" dirty="0" err="1"/>
              <a:t>TDAs</a:t>
            </a:r>
            <a:r>
              <a:rPr lang="es-ES_tradnl" altLang="es-EC" sz="2200" dirty="0"/>
              <a:t> existen para proveer operaciones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Ejemplo: Un carro, es útil porque se lo puede </a:t>
            </a:r>
            <a:r>
              <a:rPr lang="es-ES_tradnl" altLang="es-EC" sz="2200" b="1" dirty="0"/>
              <a:t>manejar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manejar </a:t>
            </a:r>
            <a:r>
              <a:rPr lang="es-ES_tradnl" altLang="es-EC" sz="2200" dirty="0"/>
              <a:t>es un comportamiento u operación del TDA Carro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endParaRPr lang="es-ES_tradnl" altLang="es-EC" sz="2200" b="1" dirty="0"/>
          </a:p>
          <a:p>
            <a:pPr lvl="1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b="1" dirty="0"/>
              <a:t>Propiedades o Atributos</a:t>
            </a:r>
            <a:endParaRPr lang="es-ES_tradnl" altLang="es-EC" sz="2200" dirty="0"/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Se refiere al funcionamiento interno del TDA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Un TDA correctamente creado mantiene sus propiedades OCULTAS</a:t>
            </a:r>
          </a:p>
          <a:p>
            <a:pPr lvl="2">
              <a:lnSpc>
                <a:spcPct val="110000"/>
              </a:lnSpc>
              <a:buFont typeface="Arial" panose="020B0604020202020204" pitchFamily="34" charset="0"/>
              <a:buChar char="•"/>
              <a:defRPr/>
            </a:pPr>
            <a:r>
              <a:rPr lang="es-ES_tradnl" altLang="es-EC" sz="2200" dirty="0"/>
              <a:t>Ejemplo: No nos interesa cómo funciona un carro; solo nos interesa que funcione</a:t>
            </a:r>
          </a:p>
          <a:p>
            <a:endParaRPr lang="es-ES_tradnl" sz="2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F5FE0D5-6F9D-9F4B-809F-C193103A6A70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Tipo de Dato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Abstracto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(TDA)</a:t>
            </a:r>
          </a:p>
        </p:txBody>
      </p:sp>
    </p:spTree>
    <p:extLst>
      <p:ext uri="{BB962C8B-B14F-4D97-AF65-F5344CB8AC3E}">
        <p14:creationId xmlns:p14="http://schemas.microsoft.com/office/powerpoint/2010/main" val="14298918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3"/>
          <p:cNvSpPr txBox="1">
            <a:spLocks noChangeArrowheads="1"/>
          </p:cNvSpPr>
          <p:nvPr/>
        </p:nvSpPr>
        <p:spPr>
          <a:xfrm>
            <a:off x="2152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charset="2"/>
              <a:buNone/>
            </a:pPr>
            <a:endParaRPr lang="es-EC" altLang="es-EC" dirty="0"/>
          </a:p>
          <a:p>
            <a:pPr>
              <a:buFont typeface="Arial" panose="020B0604020202020204" pitchFamily="34" charset="0"/>
              <a:buChar char="•"/>
              <a:defRPr/>
            </a:pPr>
            <a:endParaRPr lang="es-ES_tradnl" altLang="es-EC" sz="1600" dirty="0"/>
          </a:p>
        </p:txBody>
      </p:sp>
      <p:sp>
        <p:nvSpPr>
          <p:cNvPr id="4" name="2 Marcador de contenido"/>
          <p:cNvSpPr>
            <a:spLocks noGrp="1"/>
          </p:cNvSpPr>
          <p:nvPr>
            <p:ph idx="1"/>
          </p:nvPr>
        </p:nvSpPr>
        <p:spPr>
          <a:xfrm>
            <a:off x="561594" y="1532052"/>
            <a:ext cx="7886700" cy="4351338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es-ES_tradnl" sz="2400" dirty="0"/>
              <a:t>En JAVA, los </a:t>
            </a:r>
            <a:r>
              <a:rPr lang="es-ES_tradnl" sz="2400" dirty="0" err="1"/>
              <a:t>TDAs</a:t>
            </a:r>
            <a:r>
              <a:rPr lang="es-ES_tradnl" sz="2400" dirty="0"/>
              <a:t> pueden ser implementados mediante: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Clases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Clases Abstractas</a:t>
            </a:r>
          </a:p>
          <a:p>
            <a:pPr lvl="1">
              <a:lnSpc>
                <a:spcPct val="150000"/>
              </a:lnSpc>
            </a:pPr>
            <a:r>
              <a:rPr lang="es-ES_tradnl" dirty="0"/>
              <a:t>Interfaces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96444CE-F903-9442-8F76-A646ADFF4E95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Implementación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de un TDA</a:t>
            </a:r>
          </a:p>
        </p:txBody>
      </p:sp>
    </p:spTree>
    <p:extLst>
      <p:ext uri="{BB962C8B-B14F-4D97-AF65-F5344CB8AC3E}">
        <p14:creationId xmlns:p14="http://schemas.microsoft.com/office/powerpoint/2010/main" val="21150859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9DC635-A493-4C2C-AC08-9EB5C2EA1BBB}"/>
              </a:ext>
            </a:extLst>
          </p:cNvPr>
          <p:cNvSpPr/>
          <p:nvPr/>
        </p:nvSpPr>
        <p:spPr>
          <a:xfrm>
            <a:off x="4744986" y="1762226"/>
            <a:ext cx="2486349" cy="117047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200" dirty="0"/>
              <a:t>List</a:t>
            </a:r>
          </a:p>
          <a:p>
            <a:pPr algn="ctr"/>
            <a:r>
              <a:rPr lang="en-GB" sz="3200" dirty="0"/>
              <a:t>&lt;interface&gt;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67A4380-59C4-4BA5-9CF2-9101451B1BF9}"/>
              </a:ext>
            </a:extLst>
          </p:cNvPr>
          <p:cNvSpPr/>
          <p:nvPr/>
        </p:nvSpPr>
        <p:spPr>
          <a:xfrm>
            <a:off x="307055" y="3380007"/>
            <a:ext cx="11536602" cy="233858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Permite añadir, eliminar y recuperar elementos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Permite elementos duplicados (un mismo elemento puede ser añadido varias veces)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No admite valores nulos</a:t>
            </a:r>
          </a:p>
          <a:p>
            <a:pPr>
              <a:lnSpc>
                <a:spcPct val="150000"/>
              </a:lnSpc>
            </a:pPr>
            <a:r>
              <a:rPr lang="es-ES" sz="2600" dirty="0">
                <a:latin typeface="+mj-lt"/>
                <a:cs typeface="Arial" pitchFamily="34" charset="0"/>
              </a:rPr>
              <a:t>Las operaciones de añadir y eliminar devuelven valores booleanos de éxito</a:t>
            </a:r>
            <a:endParaRPr lang="es-EC" sz="2600" dirty="0"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8710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5" grpId="0"/>
      <p:bldP spid="7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9DC635-A493-4C2C-AC08-9EB5C2EA1BBB}"/>
              </a:ext>
            </a:extLst>
          </p:cNvPr>
          <p:cNvSpPr/>
          <p:nvPr/>
        </p:nvSpPr>
        <p:spPr>
          <a:xfrm>
            <a:off x="4744986" y="1762226"/>
            <a:ext cx="2486349" cy="117047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200" dirty="0"/>
              <a:t>List</a:t>
            </a:r>
          </a:p>
          <a:p>
            <a:pPr algn="ctr"/>
            <a:r>
              <a:rPr lang="en-GB" sz="3200" dirty="0"/>
              <a:t>&lt;interface&gt;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EE62A0-FBE8-4A91-B5C6-82ADE5193A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7020"/>
          <a:stretch/>
        </p:blipFill>
        <p:spPr>
          <a:xfrm>
            <a:off x="1412101" y="3156072"/>
            <a:ext cx="9152118" cy="363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178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A9DC635-A493-4C2C-AC08-9EB5C2EA1BBB}"/>
              </a:ext>
            </a:extLst>
          </p:cNvPr>
          <p:cNvSpPr/>
          <p:nvPr/>
        </p:nvSpPr>
        <p:spPr>
          <a:xfrm>
            <a:off x="4744986" y="1762226"/>
            <a:ext cx="2486349" cy="1170475"/>
          </a:xfrm>
          <a:prstGeom prst="rect">
            <a:avLst/>
          </a:prstGeom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sz="3200" dirty="0"/>
              <a:t>List</a:t>
            </a:r>
          </a:p>
          <a:p>
            <a:pPr algn="ctr"/>
            <a:r>
              <a:rPr lang="en-GB" sz="3200" dirty="0"/>
              <a:t>&lt;interface&gt;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3A1D6BBA-88DC-A7AE-1CF8-47DB69CBC8DC}"/>
              </a:ext>
            </a:extLst>
          </p:cNvPr>
          <p:cNvGrpSpPr/>
          <p:nvPr/>
        </p:nvGrpSpPr>
        <p:grpSpPr>
          <a:xfrm>
            <a:off x="3257055" y="2969318"/>
            <a:ext cx="5677890" cy="3121942"/>
            <a:chOff x="3257055" y="2969318"/>
            <a:chExt cx="5677890" cy="3121942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257055" y="4920785"/>
              <a:ext cx="2486349" cy="1170475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448596" y="4920785"/>
              <a:ext cx="2486349" cy="1170475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697360" y="2969318"/>
              <a:ext cx="581602" cy="501381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6114923" y="3343937"/>
              <a:ext cx="1450087" cy="1703610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19152" y="3451777"/>
              <a:ext cx="1450087" cy="1487931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</p:spTree>
    <p:extLst>
      <p:ext uri="{BB962C8B-B14F-4D97-AF65-F5344CB8AC3E}">
        <p14:creationId xmlns:p14="http://schemas.microsoft.com/office/powerpoint/2010/main" val="292292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5157EB-E1EE-4E9B-922C-1E14445CCD13}"/>
              </a:ext>
            </a:extLst>
          </p:cNvPr>
          <p:cNvGrpSpPr/>
          <p:nvPr/>
        </p:nvGrpSpPr>
        <p:grpSpPr>
          <a:xfrm>
            <a:off x="3257055" y="1762226"/>
            <a:ext cx="5677890" cy="4329034"/>
            <a:chOff x="3602699" y="2748880"/>
            <a:chExt cx="4435691" cy="338193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9DC635-A493-4C2C-AC08-9EB5C2EA1BBB}"/>
                </a:ext>
              </a:extLst>
            </p:cNvPr>
            <p:cNvSpPr/>
            <p:nvPr/>
          </p:nvSpPr>
          <p:spPr>
            <a:xfrm>
              <a:off x="4765103" y="2748880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List</a:t>
              </a:r>
            </a:p>
            <a:p>
              <a:pPr algn="ctr"/>
              <a:r>
                <a:rPr lang="en-GB" sz="3200" dirty="0"/>
                <a:t>&lt;interface&gt;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602699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096000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509118" y="3691886"/>
              <a:ext cx="454360" cy="391690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5835328" y="3984547"/>
              <a:ext cx="1132839" cy="1330897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88677" y="4068794"/>
              <a:ext cx="1132839" cy="1162404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D28292-52A4-4F4A-80B6-C534B1CC8AAD}"/>
              </a:ext>
            </a:extLst>
          </p:cNvPr>
          <p:cNvSpPr/>
          <p:nvPr/>
        </p:nvSpPr>
        <p:spPr>
          <a:xfrm>
            <a:off x="3017520" y="4625340"/>
            <a:ext cx="6164580" cy="16992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7EAF6D-C1B7-4BD6-8E48-64C062527333}"/>
              </a:ext>
            </a:extLst>
          </p:cNvPr>
          <p:cNvSpPr/>
          <p:nvPr/>
        </p:nvSpPr>
        <p:spPr>
          <a:xfrm>
            <a:off x="8695035" y="3987716"/>
            <a:ext cx="313120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solidFill>
                  <a:srgbClr val="C00000"/>
                </a:solidFill>
                <a:cs typeface="Arial" pitchFamily="34" charset="0"/>
              </a:rPr>
              <a:t>Estructuras de Datos</a:t>
            </a:r>
          </a:p>
        </p:txBody>
      </p:sp>
    </p:spTree>
    <p:extLst>
      <p:ext uri="{BB962C8B-B14F-4D97-AF65-F5344CB8AC3E}">
        <p14:creationId xmlns:p14="http://schemas.microsoft.com/office/powerpoint/2010/main" val="29267258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0D5157EB-E1EE-4E9B-922C-1E14445CCD13}"/>
              </a:ext>
            </a:extLst>
          </p:cNvPr>
          <p:cNvGrpSpPr/>
          <p:nvPr/>
        </p:nvGrpSpPr>
        <p:grpSpPr>
          <a:xfrm>
            <a:off x="3257055" y="1762226"/>
            <a:ext cx="5677890" cy="4329034"/>
            <a:chOff x="3602699" y="2748880"/>
            <a:chExt cx="4435691" cy="338193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A9DC635-A493-4C2C-AC08-9EB5C2EA1BBB}"/>
                </a:ext>
              </a:extLst>
            </p:cNvPr>
            <p:cNvSpPr/>
            <p:nvPr/>
          </p:nvSpPr>
          <p:spPr>
            <a:xfrm>
              <a:off x="4765103" y="2748880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List</a:t>
              </a:r>
            </a:p>
            <a:p>
              <a:pPr algn="ctr"/>
              <a:r>
                <a:rPr lang="en-GB" sz="3200" dirty="0"/>
                <a:t>&lt;interface&gt;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65E770A-1980-446A-961D-96DC2F0168FD}"/>
                </a:ext>
              </a:extLst>
            </p:cNvPr>
            <p:cNvSpPr/>
            <p:nvPr/>
          </p:nvSpPr>
          <p:spPr>
            <a:xfrm>
              <a:off x="3602699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 err="1"/>
                <a:t>ArrayList</a:t>
              </a:r>
              <a:endParaRPr lang="en-GB" sz="3200" dirty="0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EF9EE06-14EE-4834-BF39-B805E75A4792}"/>
                </a:ext>
              </a:extLst>
            </p:cNvPr>
            <p:cNvSpPr/>
            <p:nvPr/>
          </p:nvSpPr>
          <p:spPr>
            <a:xfrm>
              <a:off x="6096000" y="5216415"/>
              <a:ext cx="1942390" cy="914400"/>
            </a:xfrm>
            <a:prstGeom prst="rect">
              <a:avLst/>
            </a:prstGeom>
            <a:ln w="38100"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sz="3200" dirty="0"/>
                <a:t>LinkedList</a:t>
              </a:r>
            </a:p>
          </p:txBody>
        </p:sp>
        <p:sp>
          <p:nvSpPr>
            <p:cNvPr id="3" name="Isosceles Triangle 2">
              <a:extLst>
                <a:ext uri="{FF2B5EF4-FFF2-40B4-BE49-F238E27FC236}">
                  <a16:creationId xmlns:a16="http://schemas.microsoft.com/office/drawing/2014/main" id="{F5505C28-751F-403E-BA9C-C4A744E1AD3A}"/>
                </a:ext>
              </a:extLst>
            </p:cNvPr>
            <p:cNvSpPr/>
            <p:nvPr/>
          </p:nvSpPr>
          <p:spPr>
            <a:xfrm>
              <a:off x="5509118" y="3691886"/>
              <a:ext cx="454360" cy="391690"/>
            </a:xfrm>
            <a:prstGeom prst="triangle">
              <a:avLst/>
            </a:prstGeom>
            <a:ln w="28575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 sz="2400"/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9C1838B-7381-429D-8D0C-8142BB78768B}"/>
                </a:ext>
              </a:extLst>
            </p:cNvPr>
            <p:cNvCxnSpPr>
              <a:stCxn id="12" idx="0"/>
              <a:endCxn id="3" idx="3"/>
            </p:cNvCxnSpPr>
            <p:nvPr/>
          </p:nvCxnSpPr>
          <p:spPr>
            <a:xfrm rot="16200000" flipV="1">
              <a:off x="5835328" y="3984547"/>
              <a:ext cx="1132839" cy="1330897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F3E2EA45-BB77-4C5A-825B-6508239A1C01}"/>
                </a:ext>
              </a:extLst>
            </p:cNvPr>
            <p:cNvCxnSpPr>
              <a:stCxn id="11" idx="0"/>
              <a:endCxn id="3" idx="3"/>
            </p:cNvCxnSpPr>
            <p:nvPr/>
          </p:nvCxnSpPr>
          <p:spPr>
            <a:xfrm rot="5400000" flipH="1" flipV="1">
              <a:off x="4588677" y="4068794"/>
              <a:ext cx="1132839" cy="1162404"/>
            </a:xfrm>
            <a:prstGeom prst="bentConnector3">
              <a:avLst/>
            </a:prstGeom>
            <a:ln w="28575"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959337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Representa una colección de elementos de cualquier tipo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99195F-EBB9-4C67-8512-A04F7F73DE62}"/>
              </a:ext>
            </a:extLst>
          </p:cNvPr>
          <p:cNvSpPr/>
          <p:nvPr/>
        </p:nvSpPr>
        <p:spPr>
          <a:xfrm>
            <a:off x="307054" y="6207406"/>
            <a:ext cx="11335011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Se usan de manera similar, lo que varía es la implementación interna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0D28292-52A4-4F4A-80B6-C534B1CC8AAD}"/>
              </a:ext>
            </a:extLst>
          </p:cNvPr>
          <p:cNvSpPr/>
          <p:nvPr/>
        </p:nvSpPr>
        <p:spPr>
          <a:xfrm>
            <a:off x="3017520" y="4625340"/>
            <a:ext cx="6164580" cy="169926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77EAF6D-C1B7-4BD6-8E48-64C062527333}"/>
              </a:ext>
            </a:extLst>
          </p:cNvPr>
          <p:cNvSpPr/>
          <p:nvPr/>
        </p:nvSpPr>
        <p:spPr>
          <a:xfrm>
            <a:off x="8695035" y="3987716"/>
            <a:ext cx="313120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solidFill>
                  <a:srgbClr val="C00000"/>
                </a:solidFill>
                <a:cs typeface="Arial" pitchFamily="34" charset="0"/>
              </a:rPr>
              <a:t>Estructuras de Datos</a:t>
            </a:r>
          </a:p>
        </p:txBody>
      </p:sp>
    </p:spTree>
    <p:extLst>
      <p:ext uri="{BB962C8B-B14F-4D97-AF65-F5344CB8AC3E}">
        <p14:creationId xmlns:p14="http://schemas.microsoft.com/office/powerpoint/2010/main" val="11696073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Ejemplo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TDA </a:t>
            </a:r>
            <a:r>
              <a:rPr lang="en-GB" sz="3600" dirty="0">
                <a:solidFill>
                  <a:srgbClr val="FFFFFF"/>
                </a:solidFill>
                <a:latin typeface="Consolas" panose="020B0609020204030204" pitchFamily="49" charset="0"/>
                <a:cs typeface="Arial"/>
              </a:rPr>
              <a:t>List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1215073"/>
            <a:ext cx="1075376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Para un programador que usa las estructuras: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099195F-EBB9-4C67-8512-A04F7F73DE62}"/>
              </a:ext>
            </a:extLst>
          </p:cNvPr>
          <p:cNvSpPr/>
          <p:nvPr/>
        </p:nvSpPr>
        <p:spPr>
          <a:xfrm>
            <a:off x="825215" y="2506888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El usuario no se entera de los detalles de implementación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EF5FE1F-BDA8-4B0A-B8DE-D50330991401}"/>
              </a:ext>
            </a:extLst>
          </p:cNvPr>
          <p:cNvSpPr/>
          <p:nvPr/>
        </p:nvSpPr>
        <p:spPr>
          <a:xfrm>
            <a:off x="825215" y="1871176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Tanto el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ArrayList</a:t>
            </a:r>
            <a:r>
              <a:rPr lang="es-EC" sz="2800" dirty="0">
                <a:latin typeface="+mj-lt"/>
                <a:cs typeface="Arial" pitchFamily="34" charset="0"/>
              </a:rPr>
              <a:t> como la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LinkedList</a:t>
            </a:r>
            <a:r>
              <a:rPr lang="es-EC" sz="2800" dirty="0">
                <a:latin typeface="+mj-lt"/>
                <a:cs typeface="Arial" pitchFamily="34" charset="0"/>
              </a:rPr>
              <a:t> son listas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87246B6-DECC-4C79-B591-845448C7CF6B}"/>
              </a:ext>
            </a:extLst>
          </p:cNvPr>
          <p:cNvSpPr/>
          <p:nvPr/>
        </p:nvSpPr>
        <p:spPr>
          <a:xfrm>
            <a:off x="307055" y="3798703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Para quien implementa las estructuras: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22ECB8D-F0FF-4565-82E0-79C98A9AC02E}"/>
              </a:ext>
            </a:extLst>
          </p:cNvPr>
          <p:cNvSpPr/>
          <p:nvPr/>
        </p:nvSpPr>
        <p:spPr>
          <a:xfrm>
            <a:off x="825214" y="5090518"/>
            <a:ext cx="1090958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Debe tomar decisiones de cómo lograr el comportamiento definido del TDA</a:t>
            </a:r>
            <a:endParaRPr lang="es-EC" sz="2800" dirty="0">
              <a:cs typeface="Arial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D95386-5152-4DDE-970F-725C658A8705}"/>
              </a:ext>
            </a:extLst>
          </p:cNvPr>
          <p:cNvSpPr/>
          <p:nvPr/>
        </p:nvSpPr>
        <p:spPr>
          <a:xfrm>
            <a:off x="825215" y="4454806"/>
            <a:ext cx="9736106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Éstas son representaciones </a:t>
            </a:r>
            <a:r>
              <a:rPr lang="es-EC" sz="2800" b="1" dirty="0">
                <a:latin typeface="+mj-lt"/>
                <a:cs typeface="Arial" pitchFamily="34" charset="0"/>
              </a:rPr>
              <a:t>concretas</a:t>
            </a:r>
            <a:r>
              <a:rPr lang="es-EC" sz="2800" dirty="0">
                <a:latin typeface="+mj-lt"/>
                <a:cs typeface="Arial" pitchFamily="34" charset="0"/>
              </a:rPr>
              <a:t> del TDA </a:t>
            </a:r>
            <a:r>
              <a:rPr lang="es-EC" sz="2400" dirty="0" err="1">
                <a:latin typeface="Consolas" panose="020B0609020204030204" pitchFamily="49" charset="0"/>
                <a:cs typeface="Arial" pitchFamily="34" charset="0"/>
              </a:rPr>
              <a:t>List</a:t>
            </a:r>
            <a:endParaRPr lang="es-EC" sz="2400" dirty="0">
              <a:latin typeface="Consolas" panose="020B0609020204030204" pitchFamily="49" charset="0"/>
              <a:cs typeface="Arial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BDBC17D-E878-48D7-BB84-8BBABCDDBE16}"/>
              </a:ext>
            </a:extLst>
          </p:cNvPr>
          <p:cNvSpPr/>
          <p:nvPr/>
        </p:nvSpPr>
        <p:spPr>
          <a:xfrm>
            <a:off x="825214" y="5726230"/>
            <a:ext cx="10909585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En este curso, usted implementará varios </a:t>
            </a:r>
            <a:r>
              <a:rPr lang="es-EC" sz="2800" dirty="0" err="1">
                <a:latin typeface="+mj-lt"/>
                <a:cs typeface="Arial" pitchFamily="34" charset="0"/>
              </a:rPr>
              <a:t>TDAs</a:t>
            </a:r>
            <a:endParaRPr lang="es-EC" sz="2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9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7" grpId="0" uiExpand="1" build="p"/>
      <p:bldP spid="19" grpId="0" uiExpand="1" build="p"/>
      <p:bldP spid="20" grpId="0" uiExpand="1" build="p"/>
      <p:bldP spid="21" grpId="0" uiExpand="1" build="p"/>
      <p:bldP spid="22" grpId="0" uiExpand="1" build="p"/>
      <p:bldP spid="2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>
                <a:solidFill>
                  <a:srgbClr val="FFFFFF"/>
                </a:solidFill>
                <a:latin typeface="Arial"/>
                <a:cs typeface="Arial"/>
              </a:rPr>
              <a:t>Recordatorio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FF951F27-A556-C26C-6136-3E83B2698604}"/>
              </a:ext>
            </a:extLst>
          </p:cNvPr>
          <p:cNvGrpSpPr/>
          <p:nvPr/>
        </p:nvGrpSpPr>
        <p:grpSpPr>
          <a:xfrm>
            <a:off x="3298257" y="930729"/>
            <a:ext cx="5595486" cy="5855883"/>
            <a:chOff x="3298257" y="930729"/>
            <a:chExt cx="5595486" cy="5855883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0EFE771-B215-CCB0-FF2C-8233E652974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98257" y="930729"/>
              <a:ext cx="5595486" cy="55954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&quot;Not Allowed&quot; Symbol 1">
              <a:extLst>
                <a:ext uri="{FF2B5EF4-FFF2-40B4-BE49-F238E27FC236}">
                  <a16:creationId xmlns:a16="http://schemas.microsoft.com/office/drawing/2014/main" id="{476CA590-A191-0901-F1C7-183B4E7667D3}"/>
                </a:ext>
              </a:extLst>
            </p:cNvPr>
            <p:cNvSpPr/>
            <p:nvPr/>
          </p:nvSpPr>
          <p:spPr>
            <a:xfrm>
              <a:off x="3378467" y="1271336"/>
              <a:ext cx="5515276" cy="5515276"/>
            </a:xfrm>
            <a:prstGeom prst="noSmoking">
              <a:avLst>
                <a:gd name="adj" fmla="val 7733"/>
              </a:avLst>
            </a:prstGeom>
            <a:solidFill>
              <a:srgbClr val="C00000">
                <a:alpha val="87000"/>
              </a:srgbClr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729628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Antes de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todo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…</a:t>
            </a:r>
            <a:endParaRPr lang="en-GB" sz="3600" dirty="0">
              <a:solidFill>
                <a:srgbClr val="FFFFFF"/>
              </a:solidFill>
              <a:latin typeface="Consolas" panose="020B0609020204030204" pitchFamily="49" charset="0"/>
              <a:cs typeface="Arial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D92765D-698B-4358-BA64-3FF5BD71AE7E}"/>
              </a:ext>
            </a:extLst>
          </p:cNvPr>
          <p:cNvSpPr/>
          <p:nvPr/>
        </p:nvSpPr>
        <p:spPr>
          <a:xfrm>
            <a:off x="307055" y="1215073"/>
            <a:ext cx="8208912" cy="57951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dirty="0">
                <a:latin typeface="+mj-lt"/>
                <a:cs typeface="Arial" pitchFamily="34" charset="0"/>
              </a:rPr>
              <a:t>Necesitamos conocer algunos conceptos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3C4EE7C-33B2-487D-BBE5-672873220A73}"/>
              </a:ext>
            </a:extLst>
          </p:cNvPr>
          <p:cNvSpPr/>
          <p:nvPr/>
        </p:nvSpPr>
        <p:spPr>
          <a:xfrm>
            <a:off x="977615" y="1877121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Java </a:t>
            </a:r>
            <a:r>
              <a:rPr lang="es-EC" sz="2600" dirty="0" err="1">
                <a:latin typeface="+mj-lt"/>
                <a:cs typeface="Arial" pitchFamily="34" charset="0"/>
              </a:rPr>
              <a:t>Generics</a:t>
            </a:r>
            <a:endParaRPr lang="es-EC" sz="2600" dirty="0">
              <a:latin typeface="+mj-lt"/>
              <a:cs typeface="Arial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2BB005E-EF1A-4683-B4DF-CEEE5BC66003}"/>
              </a:ext>
            </a:extLst>
          </p:cNvPr>
          <p:cNvSpPr/>
          <p:nvPr/>
        </p:nvSpPr>
        <p:spPr>
          <a:xfrm>
            <a:off x="977615" y="2551185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Notación asintótica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4715D8-B1FB-4EB6-B092-3DC2D69EA56C}"/>
              </a:ext>
            </a:extLst>
          </p:cNvPr>
          <p:cNvSpPr/>
          <p:nvPr/>
        </p:nvSpPr>
        <p:spPr>
          <a:xfrm>
            <a:off x="977615" y="3225249"/>
            <a:ext cx="8208912" cy="5380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600" dirty="0">
                <a:latin typeface="+mj-lt"/>
                <a:cs typeface="Arial" pitchFamily="34" charset="0"/>
              </a:rPr>
              <a:t>Recursividad</a:t>
            </a:r>
          </a:p>
        </p:txBody>
      </p:sp>
    </p:spTree>
    <p:extLst>
      <p:ext uri="{BB962C8B-B14F-4D97-AF65-F5344CB8AC3E}">
        <p14:creationId xmlns:p14="http://schemas.microsoft.com/office/powerpoint/2010/main" val="52330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uiExpand="1" build="p"/>
      <p:bldP spid="10" grpId="0" uiExpand="1" build="p"/>
      <p:bldP spid="13" grpId="0" uiExpand="1" build="p"/>
      <p:bldP spid="8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Contenidos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(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resumen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408236" y="1146324"/>
            <a:ext cx="8208912" cy="4955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Primer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Tipos de Datos y Tipos de Datos Abstractos (TDAs)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Listas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Pilas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Conjuntos y mapas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Segundo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Grafos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66080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849EF92-8358-544A-BB8A-362CD535AC5D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Contenidos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(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resumen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CAEAD8E-6861-B14B-8AFC-2CD4D205E4FD}"/>
              </a:ext>
            </a:extLst>
          </p:cNvPr>
          <p:cNvSpPr/>
          <p:nvPr/>
        </p:nvSpPr>
        <p:spPr>
          <a:xfrm>
            <a:off x="408235" y="1146324"/>
            <a:ext cx="10738735" cy="49552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Primer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b="1" dirty="0">
                <a:cs typeface="Arial" pitchFamily="34" charset="0"/>
              </a:rPr>
              <a:t>Tipos de Datos y Tipos de Datos Abstractos (TDAs)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Listas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Pilas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Colas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Conjuntos y mapas</a:t>
            </a:r>
          </a:p>
          <a:p>
            <a:pPr>
              <a:lnSpc>
                <a:spcPct val="150000"/>
              </a:lnSpc>
            </a:pPr>
            <a:endParaRPr lang="es-EC" sz="2800" dirty="0">
              <a:latin typeface="+mj-lt"/>
              <a:cs typeface="Arial" pitchFamily="34" charset="0"/>
            </a:endParaRPr>
          </a:p>
          <a:p>
            <a:pPr>
              <a:lnSpc>
                <a:spcPct val="150000"/>
              </a:lnSpc>
            </a:pPr>
            <a:r>
              <a:rPr lang="es-EC" sz="2800" b="1" dirty="0">
                <a:latin typeface="+mj-lt"/>
                <a:cs typeface="Arial" pitchFamily="34" charset="0"/>
              </a:rPr>
              <a:t>Segundo parcial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Grafos</a:t>
            </a:r>
          </a:p>
          <a:p>
            <a:pPr marL="914400" lvl="1" indent="-457200">
              <a:buFont typeface="+mj-lt"/>
              <a:buAutoNum type="arabicPeriod"/>
            </a:pPr>
            <a:r>
              <a:rPr lang="es-EC" sz="2800" dirty="0">
                <a:latin typeface="+mj-lt"/>
                <a:cs typeface="Arial" pitchFamily="34" charset="0"/>
              </a:rPr>
              <a:t>Árboles</a:t>
            </a:r>
          </a:p>
        </p:txBody>
      </p:sp>
    </p:spTree>
    <p:extLst>
      <p:ext uri="{BB962C8B-B14F-4D97-AF65-F5344CB8AC3E}">
        <p14:creationId xmlns:p14="http://schemas.microsoft.com/office/powerpoint/2010/main" val="218430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3841394" y="3096602"/>
            <a:ext cx="4509248" cy="66479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4546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altLang="es-EC" dirty="0"/>
              <a:t>TIPOS  DE DATOS</a:t>
            </a:r>
            <a:endParaRPr lang="es-ES" altLang="es-EC" dirty="0"/>
          </a:p>
        </p:txBody>
      </p:sp>
      <p:sp>
        <p:nvSpPr>
          <p:cNvPr id="993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110000"/>
              </a:lnSpc>
            </a:pPr>
            <a:r>
              <a:rPr lang="es-ES_tradnl" altLang="es-EC" dirty="0"/>
              <a:t>Los datos se clasifican en TIPOS</a:t>
            </a:r>
          </a:p>
          <a:p>
            <a:pPr lvl="1">
              <a:lnSpc>
                <a:spcPct val="110000"/>
              </a:lnSpc>
            </a:pPr>
            <a:r>
              <a:rPr lang="es-ES_tradnl" altLang="es-EC" dirty="0"/>
              <a:t>Diferentes dominios existentes</a:t>
            </a:r>
          </a:p>
          <a:p>
            <a:pPr lvl="1">
              <a:lnSpc>
                <a:spcPct val="110000"/>
              </a:lnSpc>
            </a:pPr>
            <a:endParaRPr lang="es-ES_tradnl" altLang="es-EC" dirty="0"/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Edad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Año de Nacimiento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Número de multas</a:t>
            </a:r>
          </a:p>
          <a:p>
            <a:pPr lvl="2">
              <a:lnSpc>
                <a:spcPct val="110000"/>
              </a:lnSpc>
            </a:pPr>
            <a:endParaRPr lang="es-ES_tradnl" altLang="es-EC" dirty="0"/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Nombre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Dirección</a:t>
            </a:r>
          </a:p>
          <a:p>
            <a:pPr lvl="2">
              <a:lnSpc>
                <a:spcPct val="110000"/>
              </a:lnSpc>
            </a:pPr>
            <a:r>
              <a:rPr lang="es-ES_tradnl" altLang="es-EC" dirty="0"/>
              <a:t>Cédula </a:t>
            </a:r>
          </a:p>
          <a:p>
            <a:pPr lvl="2">
              <a:lnSpc>
                <a:spcPct val="110000"/>
              </a:lnSpc>
            </a:pPr>
            <a:endParaRPr lang="es-ES_tradnl" altLang="es-EC" dirty="0"/>
          </a:p>
          <a:p>
            <a:pPr lvl="1">
              <a:lnSpc>
                <a:spcPct val="110000"/>
              </a:lnSpc>
            </a:pPr>
            <a:r>
              <a:rPr lang="es-ES_tradnl" altLang="es-EC" dirty="0"/>
              <a:t>Operaciones asociadas para dicho dominio</a:t>
            </a:r>
          </a:p>
        </p:txBody>
      </p:sp>
      <p:sp>
        <p:nvSpPr>
          <p:cNvPr id="2" name="Cerrar llave 1"/>
          <p:cNvSpPr/>
          <p:nvPr/>
        </p:nvSpPr>
        <p:spPr>
          <a:xfrm>
            <a:off x="5663952" y="2806080"/>
            <a:ext cx="360040" cy="108012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3" name="CuadroTexto 2"/>
          <p:cNvSpPr txBox="1"/>
          <p:nvPr/>
        </p:nvSpPr>
        <p:spPr>
          <a:xfrm>
            <a:off x="6096000" y="3135868"/>
            <a:ext cx="19420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altLang="es-EC" dirty="0"/>
              <a:t>Dominio </a:t>
            </a:r>
            <a:r>
              <a:rPr lang="es-ES_tradnl" altLang="es-EC" b="1" dirty="0"/>
              <a:t>numérico</a:t>
            </a:r>
            <a:endParaRPr lang="es-EC" dirty="0"/>
          </a:p>
        </p:txBody>
      </p:sp>
      <p:sp>
        <p:nvSpPr>
          <p:cNvPr id="7" name="Cerrar llave 6"/>
          <p:cNvSpPr/>
          <p:nvPr/>
        </p:nvSpPr>
        <p:spPr>
          <a:xfrm>
            <a:off x="5690274" y="4025280"/>
            <a:ext cx="360040" cy="108012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C">
              <a:ln>
                <a:solidFill>
                  <a:schemeClr val="tx1"/>
                </a:solidFill>
              </a:ln>
            </a:endParaRPr>
          </a:p>
        </p:txBody>
      </p:sp>
      <p:sp>
        <p:nvSpPr>
          <p:cNvPr id="8" name="CuadroTexto 7"/>
          <p:cNvSpPr txBox="1"/>
          <p:nvPr/>
        </p:nvSpPr>
        <p:spPr>
          <a:xfrm>
            <a:off x="6122323" y="4355068"/>
            <a:ext cx="1532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altLang="es-EC" dirty="0"/>
              <a:t>Dominio </a:t>
            </a:r>
            <a:r>
              <a:rPr lang="es-ES_tradnl" altLang="es-EC" b="1" dirty="0"/>
              <a:t>texto</a:t>
            </a:r>
            <a:endParaRPr lang="es-EC" dirty="0"/>
          </a:p>
        </p:txBody>
      </p:sp>
    </p:spTree>
    <p:extLst>
      <p:ext uri="{BB962C8B-B14F-4D97-AF65-F5344CB8AC3E}">
        <p14:creationId xmlns:p14="http://schemas.microsoft.com/office/powerpoint/2010/main" val="3749836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993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93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4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93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 nodeType="clickPar">
                      <p:stCondLst>
                        <p:cond delay="indefinite"/>
                      </p:stCondLst>
                      <p:childTnLst>
                        <p:par>
                          <p:cTn id="5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build="p"/>
      <p:bldP spid="2" grpId="0" animBg="1"/>
      <p:bldP spid="3" grpId="0"/>
      <p:bldP spid="7" grpId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contenido 3"/>
          <p:cNvSpPr>
            <a:spLocks noGrp="1"/>
          </p:cNvSpPr>
          <p:nvPr>
            <p:ph idx="1"/>
          </p:nvPr>
        </p:nvSpPr>
        <p:spPr>
          <a:xfrm>
            <a:off x="838200" y="1353152"/>
            <a:ext cx="10515600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Los podemos distinguir fácilmente, están en el diario vivir:</a:t>
            </a:r>
          </a:p>
          <a:p>
            <a:pPr lvl="1"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El Sr. Vera de 63 años tiene cedula No. 0908815533, y paga $120 de impuestos</a:t>
            </a:r>
          </a:p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r>
              <a:rPr lang="es-ES_tradnl" altLang="es-EC" sz="2000" dirty="0"/>
              <a:t>Permiten representar información numérica, caracteres, etc.</a:t>
            </a:r>
          </a:p>
          <a:p>
            <a:endParaRPr lang="es-EC" sz="2400" dirty="0"/>
          </a:p>
        </p:txBody>
      </p:sp>
      <p:sp>
        <p:nvSpPr>
          <p:cNvPr id="171012" name="Rectangle 4"/>
          <p:cNvSpPr>
            <a:spLocks noChangeArrowheads="1"/>
          </p:cNvSpPr>
          <p:nvPr/>
        </p:nvSpPr>
        <p:spPr bwMode="auto">
          <a:xfrm>
            <a:off x="-744760" y="1124745"/>
            <a:ext cx="7772400" cy="25193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80000"/>
              <a:buFont typeface="Wingdings" panose="05000000000000000000" pitchFamily="2" charset="2"/>
              <a:buChar char=""/>
              <a:defRPr sz="3200">
                <a:solidFill>
                  <a:srgbClr val="002850"/>
                </a:solidFill>
                <a:latin typeface="Arial Narrow" panose="020B0606020202030204" pitchFamily="34" charset="0"/>
              </a:defRPr>
            </a:lvl1pPr>
            <a:lvl2pPr marL="742950" indent="-285750">
              <a:spcBef>
                <a:spcPct val="20000"/>
              </a:spcBef>
              <a:buClr>
                <a:srgbClr val="0066FF"/>
              </a:buClr>
              <a:buSzPct val="80000"/>
              <a:buFont typeface="Wingdings" panose="05000000000000000000" pitchFamily="2" charset="2"/>
              <a:buChar char=""/>
              <a:defRPr sz="2800">
                <a:solidFill>
                  <a:srgbClr val="002850"/>
                </a:solidFill>
                <a:latin typeface="Arial Narrow" panose="020B060602020203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hlink"/>
              </a:buClr>
              <a:buSzPct val="80000"/>
              <a:buFont typeface="Wingdings" panose="05000000000000000000" pitchFamily="2" charset="2"/>
              <a:buChar char=""/>
              <a:defRPr sz="2400" i="1">
                <a:solidFill>
                  <a:srgbClr val="002850"/>
                </a:solidFill>
                <a:latin typeface="Arial Narrow" panose="020B0606020202030204" pitchFamily="34" charset="0"/>
              </a:defRPr>
            </a:lvl3pPr>
            <a:lvl4pPr marL="1600200" indent="-228600">
              <a:spcBef>
                <a:spcPct val="20000"/>
              </a:spcBef>
              <a:buClr>
                <a:srgbClr val="00CCFF"/>
              </a:buClr>
              <a:buSzPct val="80000"/>
              <a:buFont typeface="Wingdings" panose="05000000000000000000" pitchFamily="2" charset="2"/>
              <a:buChar char=""/>
              <a:defRPr sz="2000">
                <a:solidFill>
                  <a:srgbClr val="002850"/>
                </a:solidFill>
                <a:latin typeface="Arial Narrow" panose="020B0606020202030204" pitchFamily="34" charset="0"/>
              </a:defRPr>
            </a:lvl4pPr>
            <a:lvl5pPr marL="2057400" indent="-228600">
              <a:spcBef>
                <a:spcPct val="20000"/>
              </a:spcBef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rgbClr val="0000FF"/>
              </a:buClr>
              <a:buSzPct val="80000"/>
              <a:buFont typeface="Wingdings" panose="05000000000000000000" pitchFamily="2" charset="2"/>
              <a:buChar char=""/>
              <a:defRPr sz="2000" i="1">
                <a:solidFill>
                  <a:srgbClr val="002850"/>
                </a:solidFill>
                <a:latin typeface="Arial Narrow" panose="020B0606020202030204" pitchFamily="34" charset="0"/>
              </a:defRPr>
            </a:lvl9pPr>
          </a:lstStyle>
          <a:p>
            <a:pPr>
              <a:lnSpc>
                <a:spcPct val="120000"/>
              </a:lnSpc>
              <a:buFont typeface="Wingdings" panose="05000000000000000000" pitchFamily="2" charset="2"/>
              <a:buChar char="§"/>
            </a:pPr>
            <a:endParaRPr lang="es-ES_tradnl" altLang="es-EC" sz="1600" dirty="0">
              <a:solidFill>
                <a:schemeClr val="tx1"/>
              </a:solidFill>
            </a:endParaRPr>
          </a:p>
        </p:txBody>
      </p:sp>
      <p:graphicFrame>
        <p:nvGraphicFramePr>
          <p:cNvPr id="6" name="Group 4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43413070"/>
              </p:ext>
            </p:extLst>
          </p:nvPr>
        </p:nvGraphicFramePr>
        <p:xfrm>
          <a:off x="2368626" y="3032727"/>
          <a:ext cx="7543799" cy="2700528"/>
        </p:xfrm>
        <a:graphic>
          <a:graphicData uri="http://schemas.openxmlformats.org/drawingml/2006/table">
            <a:tbl>
              <a:tblPr/>
              <a:tblGrid>
                <a:gridCol w="14623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8041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01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20697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NOMBRE</a:t>
                      </a:r>
                      <a:endParaRPr kumimoji="0" lang="es-ES" altLang="es-EC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CONJUNTO DE VALORES</a:t>
                      </a:r>
                      <a:endParaRPr kumimoji="0" lang="es-ES" altLang="es-EC" sz="1600" b="1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OPERACIONES</a:t>
                      </a:r>
                      <a:endParaRPr kumimoji="0" lang="es-ES" altLang="es-EC" sz="1600" b="1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480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Enteros</a:t>
                      </a:r>
                      <a:endParaRPr kumimoji="0" lang="es-ES" altLang="es-EC" sz="1600" b="0" i="0" u="none" strike="noStrike" cap="none" normalizeH="0" baseline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Negativos y positivos sin decimal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Suma, resta, multiplicación, división, residuo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3170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Reales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Negativos y positivos, con decimal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Suma, resta, multiplicación, división, residuo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689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Lógicos</a:t>
                      </a: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Verdadero (True) =&gt; 1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Falso        (False)=&gt; 0  </a:t>
                      </a: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And,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Or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Not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3931"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Caracteres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Letras, números, especiales, juntos forman una cadena</a:t>
                      </a:r>
                      <a:endParaRPr kumimoji="0" lang="es-ES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spcBef>
                          <a:spcPct val="20000"/>
                        </a:spcBef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defRPr sz="28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1pPr>
                      <a:lvl2pPr>
                        <a:spcBef>
                          <a:spcPct val="20000"/>
                        </a:spcBef>
                        <a:buClr>
                          <a:srgbClr val="0066FF"/>
                        </a:buClr>
                        <a:buSzPct val="80000"/>
                        <a:buFont typeface="Wingdings" panose="05000000000000000000" pitchFamily="2" charset="2"/>
                        <a:defRPr sz="2400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2pPr>
                      <a:lvl3pPr>
                        <a:spcBef>
                          <a:spcPct val="20000"/>
                        </a:spcBef>
                        <a:buClr>
                          <a:schemeClr val="hlink"/>
                        </a:buClr>
                        <a:buSzPct val="80000"/>
                        <a:buFont typeface="Wingdings" panose="05000000000000000000" pitchFamily="2" charset="2"/>
                        <a:defRPr sz="2000"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3pPr>
                      <a:lvl4pPr>
                        <a:spcBef>
                          <a:spcPct val="20000"/>
                        </a:spcBef>
                        <a:buClr>
                          <a:srgbClr val="00CCFF"/>
                        </a:buClr>
                        <a:buSzPct val="80000"/>
                        <a:buFont typeface="Wingdings" panose="05000000000000000000" pitchFamily="2" charset="2"/>
                        <a:defRPr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4pPr>
                      <a:lvl5pPr>
                        <a:spcBef>
                          <a:spcPct val="20000"/>
                        </a:spcBef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5pPr>
                      <a:lvl6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6pPr>
                      <a:lvl7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7pPr>
                      <a:lvl8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8pPr>
                      <a:lvl9pPr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0000FF"/>
                        </a:buClr>
                        <a:buSzPct val="80000"/>
                        <a:buFont typeface="Wingdings" panose="05000000000000000000" pitchFamily="2" charset="2"/>
                        <a:defRPr i="1">
                          <a:solidFill>
                            <a:srgbClr val="002850"/>
                          </a:solidFill>
                          <a:latin typeface="Arial Narrow" panose="020B0606020202030204" pitchFamily="34" charset="0"/>
                        </a:defRPr>
                      </a:lvl9pPr>
                    </a:lstStyle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80000"/>
                        <a:buFont typeface="Wingdings" panose="05000000000000000000" pitchFamily="2" charset="2"/>
                        <a:buNone/>
                        <a:tabLst/>
                      </a:pPr>
                      <a:r>
                        <a:rPr kumimoji="0" lang="es-ES_tradnl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Concatenar (suma de cadenas)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buscar, </a:t>
                      </a:r>
                      <a:r>
                        <a:rPr kumimoji="0" lang="es-ES" altLang="es-EC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subcadena</a:t>
                      </a:r>
                      <a:r>
                        <a:rPr kumimoji="0" lang="es-ES" altLang="es-EC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rPr>
                        <a:t>, etc.</a:t>
                      </a:r>
                      <a:endParaRPr kumimoji="0" lang="es-ES_tradnl" altLang="es-EC" sz="16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 Narrow" panose="020B0606020202030204" pitchFamily="34" charset="0"/>
                      </a:endParaRPr>
                    </a:p>
                  </a:txBody>
                  <a:tcPr marL="87925" marR="87925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miter lim="800000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8" name="Rectangle 7">
            <a:extLst>
              <a:ext uri="{FF2B5EF4-FFF2-40B4-BE49-F238E27FC236}">
                <a16:creationId xmlns:a16="http://schemas.microsoft.com/office/drawing/2014/main" id="{C793101B-A5D6-4F70-9F41-51344BA815AA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Primitivos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231683261"/>
      </p:ext>
    </p:extLst>
  </p:cSld>
  <p:clrMapOvr>
    <a:masterClrMapping/>
  </p:clrMapOvr>
  <p:transition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5" name="Rectangle 3"/>
          <p:cNvSpPr>
            <a:spLocks noGrp="1" noChangeArrowheads="1"/>
          </p:cNvSpPr>
          <p:nvPr>
            <p:ph idx="1"/>
          </p:nvPr>
        </p:nvSpPr>
        <p:spPr>
          <a:xfrm>
            <a:off x="640481" y="1038081"/>
            <a:ext cx="10841365" cy="4351338"/>
          </a:xfrm>
        </p:spPr>
        <p:txBody>
          <a:bodyPr>
            <a:normAutofit/>
          </a:bodyPr>
          <a:lstStyle/>
          <a:p>
            <a:pPr>
              <a:lnSpc>
                <a:spcPct val="120000"/>
              </a:lnSpc>
            </a:pPr>
            <a:r>
              <a:rPr lang="es-ES_tradnl" altLang="es-EC" sz="2200" dirty="0"/>
              <a:t>En ocasiones se necesitan tipos de datos mas complejos y </a:t>
            </a:r>
            <a:r>
              <a:rPr lang="es-ES_tradnl" altLang="es-EC" sz="2200" b="1" dirty="0"/>
              <a:t>estructurados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Variables que almacenen mas de un valor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Variables que representen información de la vida real</a:t>
            </a:r>
          </a:p>
          <a:p>
            <a:pPr lvl="1">
              <a:lnSpc>
                <a:spcPct val="120000"/>
              </a:lnSpc>
            </a:pPr>
            <a:r>
              <a:rPr lang="es-ES_tradnl" altLang="es-EC" sz="2200" dirty="0"/>
              <a:t>Estarán formados a partir de tipos de datos simples</a:t>
            </a:r>
          </a:p>
          <a:p>
            <a:pPr marL="457200" lvl="1" indent="0">
              <a:lnSpc>
                <a:spcPct val="120000"/>
              </a:lnSpc>
              <a:buNone/>
            </a:pPr>
            <a:endParaRPr lang="es-ES_tradnl" altLang="es-EC" sz="2200" dirty="0"/>
          </a:p>
          <a:p>
            <a:pPr>
              <a:lnSpc>
                <a:spcPct val="120000"/>
              </a:lnSpc>
            </a:pPr>
            <a:r>
              <a:rPr lang="es-ES_tradnl" altLang="es-EC" sz="2200" dirty="0"/>
              <a:t>En Java, tenemos: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2927648" y="3971794"/>
            <a:ext cx="6480720" cy="2700192"/>
            <a:chOff x="1403648" y="3633051"/>
            <a:chExt cx="6480720" cy="2700192"/>
          </a:xfrm>
        </p:grpSpPr>
        <p:graphicFrame>
          <p:nvGraphicFramePr>
            <p:cNvPr id="27" name="Group 4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147227907"/>
                </p:ext>
              </p:extLst>
            </p:nvPr>
          </p:nvGraphicFramePr>
          <p:xfrm>
            <a:off x="1403648" y="3633051"/>
            <a:ext cx="6480720" cy="2700192"/>
          </p:xfrm>
          <a:graphic>
            <a:graphicData uri="http://schemas.openxmlformats.org/drawingml/2006/table">
              <a:tbl>
                <a:tblPr/>
                <a:tblGrid>
                  <a:gridCol w="1512168">
                    <a:extLst>
                      <a:ext uri="{9D8B030D-6E8A-4147-A177-3AD203B41FA5}">
                        <a16:colId xmlns:a16="http://schemas.microsoft.com/office/drawing/2014/main" val="20000"/>
                      </a:ext>
                    </a:extLst>
                  </a:gridCol>
                  <a:gridCol w="4968552">
                    <a:extLst>
                      <a:ext uri="{9D8B030D-6E8A-4147-A177-3AD203B41FA5}">
                        <a16:colId xmlns:a16="http://schemas.microsoft.com/office/drawing/2014/main" val="20001"/>
                      </a:ext>
                    </a:extLst>
                  </a:gridCol>
                </a:tblGrid>
                <a:tr h="380127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TIPO</a:t>
                        </a:r>
                        <a:endParaRPr kumimoji="0" lang="es-ES" altLang="es-EC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1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FORMATO DECLARACION</a:t>
                        </a:r>
                        <a:endParaRPr kumimoji="0" lang="es-ES" altLang="es-EC" sz="1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0"/>
                    </a:ext>
                  </a:extLst>
                </a:tr>
                <a:tr h="457239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ARREGLOS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1"/>
                    </a:ext>
                  </a:extLst>
                </a:tr>
                <a:tr h="1178858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CLASES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2"/>
                    </a:ext>
                  </a:extLst>
                </a:tr>
                <a:tr h="683968"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_tradnl" altLang="es-EC" sz="12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COLECCIONES</a:t>
                        </a:r>
                        <a:endParaRPr kumimoji="0" lang="es-ES" altLang="es-EC" sz="12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tc>
                    <a:txBody>
                      <a:bodyPr/>
                      <a:lstStyle>
                        <a:lvl1pPr>
                          <a:spcBef>
                            <a:spcPct val="20000"/>
                          </a:spcBef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defRPr sz="28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1pPr>
                        <a:lvl2pPr>
                          <a:spcBef>
                            <a:spcPct val="20000"/>
                          </a:spcBef>
                          <a:buClr>
                            <a:srgbClr val="0066FF"/>
                          </a:buClr>
                          <a:buSzPct val="80000"/>
                          <a:buFont typeface="Wingdings" panose="05000000000000000000" pitchFamily="2" charset="2"/>
                          <a:defRPr sz="2400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2pPr>
                        <a:lvl3pPr>
                          <a:spcBef>
                            <a:spcPct val="20000"/>
                          </a:spcBef>
                          <a:buClr>
                            <a:schemeClr val="hlink"/>
                          </a:buClr>
                          <a:buSzPct val="80000"/>
                          <a:buFont typeface="Wingdings" panose="05000000000000000000" pitchFamily="2" charset="2"/>
                          <a:defRPr sz="2000"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3pPr>
                        <a:lvl4pPr>
                          <a:spcBef>
                            <a:spcPct val="20000"/>
                          </a:spcBef>
                          <a:buClr>
                            <a:srgbClr val="00CCFF"/>
                          </a:buClr>
                          <a:buSzPct val="80000"/>
                          <a:buFont typeface="Wingdings" panose="05000000000000000000" pitchFamily="2" charset="2"/>
                          <a:defRPr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4pPr>
                        <a:lvl5pPr>
                          <a:spcBef>
                            <a:spcPct val="20000"/>
                          </a:spcBef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5pPr>
                        <a:lvl6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6pPr>
                        <a:lvl7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7pPr>
                        <a:lvl8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8pPr>
                        <a:lvl9pPr fontAlgn="base"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rgbClr val="0000FF"/>
                          </a:buClr>
                          <a:buSzPct val="80000"/>
                          <a:buFont typeface="Wingdings" panose="05000000000000000000" pitchFamily="2" charset="2"/>
                          <a:defRPr i="1">
                            <a:solidFill>
                              <a:srgbClr val="002850"/>
                            </a:solidFill>
                            <a:latin typeface="Arial Narrow" panose="020B0606020202030204" pitchFamily="34" charset="0"/>
                          </a:defRPr>
                        </a:lvl9pPr>
                      </a:lstStyle>
                      <a:p>
                        <a:pPr marL="0" marR="0" lvl="0" indent="0" algn="l" defTabSz="914400" rtl="0" eaLnBrk="1" fontAlgn="base" latinLnBrk="0" hangingPunct="1">
                          <a:lnSpc>
                            <a:spcPct val="100000"/>
                          </a:lnSpc>
                          <a:spcBef>
                            <a:spcPct val="20000"/>
                          </a:spcBef>
                          <a:spcAft>
                            <a:spcPct val="0"/>
                          </a:spcAft>
                          <a:buClr>
                            <a:schemeClr val="tx2"/>
                          </a:buClr>
                          <a:buSzPct val="80000"/>
                          <a:buFont typeface="Wingdings" panose="05000000000000000000" pitchFamily="2" charset="2"/>
                          <a:buNone/>
                          <a:tabLst/>
                        </a:pP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Set,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List</a:t>
                        </a: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Map</a:t>
                        </a:r>
                        <a:r>
                          <a:rPr kumimoji="0" lang="es-ES" altLang="es-EC" sz="1400" b="0" i="0" u="none" strike="noStrike" cap="none" normalizeH="0" baseline="0" dirty="0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, </a:t>
                        </a:r>
                        <a:r>
                          <a:rPr kumimoji="0" lang="es-ES" altLang="es-EC" sz="1400" b="0" i="0" u="none" strike="noStrike" cap="none" normalizeH="0" baseline="0" dirty="0" err="1">
                            <a:ln>
                              <a:noFill/>
                            </a:ln>
                            <a:solidFill>
                              <a:schemeClr val="tx1"/>
                            </a:solidFill>
                            <a:effectLst/>
                            <a:latin typeface="Arial Narrow" panose="020B0606020202030204" pitchFamily="34" charset="0"/>
                          </a:rPr>
                          <a:t>Queue</a:t>
                        </a:r>
                        <a:endParaRPr kumimoji="0" lang="es-ES" altLang="es-EC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 Narrow" panose="020B0606020202030204" pitchFamily="34" charset="0"/>
                        </a:endParaRPr>
                      </a:p>
                    </a:txBody>
                    <a:tcPr horzOverflow="overflow">
                      <a:lnL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L>
                      <a:lnR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R>
                      <a:lnT w="12700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T>
                      <a:lnB w="28575" cap="flat" cmpd="sng" algn="ctr">
                        <a:solidFill>
                          <a:schemeClr val="tx1"/>
                        </a:solidFill>
                        <a:prstDash val="solid"/>
                        <a:miter lim="800000"/>
                        <a:headEnd type="none" w="med" len="med"/>
                        <a:tailEnd type="none" w="med" len="med"/>
                      </a:lnB>
                      <a:lnTlToBr>
                        <a:noFill/>
                      </a:lnTlToBr>
                      <a:lnBlToTr>
                        <a:noFill/>
                      </a:lnBlToTr>
                      <a:noFill/>
                    </a:tcPr>
                  </a:tc>
                  <a:extLst>
                    <a:ext uri="{0D108BD9-81ED-4DB2-BD59-A6C34878D82A}">
                      <a16:rowId xmlns:a16="http://schemas.microsoft.com/office/drawing/2014/main" val="10003"/>
                    </a:ext>
                  </a:extLst>
                </a:tr>
              </a:tbl>
            </a:graphicData>
          </a:graphic>
        </p:graphicFrame>
        <p:pic>
          <p:nvPicPr>
            <p:cNvPr id="2" name="Imagen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59832" y="4504443"/>
              <a:ext cx="4579942" cy="1061576"/>
            </a:xfrm>
            <a:prstGeom prst="rect">
              <a:avLst/>
            </a:prstGeom>
          </p:spPr>
        </p:pic>
        <p:pic>
          <p:nvPicPr>
            <p:cNvPr id="3" name="Imagen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59832" y="4047243"/>
              <a:ext cx="2981325" cy="400050"/>
            </a:xfrm>
            <a:prstGeom prst="rect">
              <a:avLst/>
            </a:prstGeom>
          </p:spPr>
        </p:pic>
      </p:grpSp>
      <p:sp>
        <p:nvSpPr>
          <p:cNvPr id="8" name="Rectangle 7">
            <a:extLst>
              <a:ext uri="{FF2B5EF4-FFF2-40B4-BE49-F238E27FC236}">
                <a16:creationId xmlns:a16="http://schemas.microsoft.com/office/drawing/2014/main" id="{933A06F1-EE4D-1B4E-BCB6-97DAFAF0260F}"/>
              </a:ext>
            </a:extLst>
          </p:cNvPr>
          <p:cNvSpPr/>
          <p:nvPr/>
        </p:nvSpPr>
        <p:spPr>
          <a:xfrm>
            <a:off x="0" y="0"/>
            <a:ext cx="12192000" cy="930729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Datos</a:t>
            </a:r>
            <a:r>
              <a:rPr lang="en-GB" sz="3600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lang="en-GB" sz="3600" dirty="0" err="1">
                <a:solidFill>
                  <a:srgbClr val="FFFFFF"/>
                </a:solidFill>
                <a:latin typeface="Arial"/>
                <a:cs typeface="Arial"/>
              </a:rPr>
              <a:t>Compuestos</a:t>
            </a:r>
            <a:endParaRPr lang="en-GB" sz="3600" dirty="0">
              <a:solidFill>
                <a:srgbClr val="FFFFFF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771780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4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9EAD938-AD10-134D-BAB3-CB50ECDBC01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rgbClr val="005199"/>
              </a:gs>
              <a:gs pos="0">
                <a:srgbClr val="00529B"/>
              </a:gs>
              <a:gs pos="50000">
                <a:srgbClr val="003A74"/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FFFFFF"/>
              </a:solidFill>
              <a:latin typeface="Arial"/>
              <a:cs typeface="Arial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AE7B579-24DF-C54F-86FD-2222CDE2D99B}"/>
              </a:ext>
            </a:extLst>
          </p:cNvPr>
          <p:cNvSpPr txBox="1">
            <a:spLocks noChangeArrowheads="1"/>
          </p:cNvSpPr>
          <p:nvPr/>
        </p:nvSpPr>
        <p:spPr>
          <a:xfrm>
            <a:off x="2301267" y="2764203"/>
            <a:ext cx="7589514" cy="1329595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Tipos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de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Datos</a:t>
            </a:r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 </a:t>
            </a:r>
            <a:r>
              <a:rPr lang="en-US" altLang="en-US" sz="4800" b="1" dirty="0" err="1">
                <a:solidFill>
                  <a:schemeClr val="bg1"/>
                </a:solidFill>
                <a:latin typeface="Gill Sans MT" panose="020B0502020104020203" pitchFamily="34" charset="0"/>
              </a:rPr>
              <a:t>Abstractos</a:t>
            </a:r>
            <a:endParaRPr lang="en-US" altLang="en-US" sz="4800" b="1" dirty="0">
              <a:solidFill>
                <a:schemeClr val="bg1"/>
              </a:solidFill>
              <a:latin typeface="Gill Sans MT" panose="020B0502020104020203" pitchFamily="34" charset="0"/>
            </a:endParaRPr>
          </a:p>
          <a:p>
            <a:pPr algn="ctr"/>
            <a:r>
              <a:rPr lang="en-US" altLang="en-US" sz="4800" b="1" dirty="0">
                <a:solidFill>
                  <a:schemeClr val="bg1"/>
                </a:solidFill>
                <a:latin typeface="Gill Sans MT" panose="020B0502020104020203" pitchFamily="34" charset="0"/>
              </a:rPr>
              <a:t>(TDAs)</a:t>
            </a:r>
            <a:endParaRPr lang="en-US" altLang="en-US" sz="4800" dirty="0">
              <a:solidFill>
                <a:schemeClr val="bg1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9935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1640</TotalTime>
  <Words>626</Words>
  <Application>Microsoft Office PowerPoint</Application>
  <PresentationFormat>Widescreen</PresentationFormat>
  <Paragraphs>144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9" baseType="lpstr">
      <vt:lpstr>Arial</vt:lpstr>
      <vt:lpstr>Arial Narrow</vt:lpstr>
      <vt:lpstr>Calibri</vt:lpstr>
      <vt:lpstr>Calibri Light</vt:lpstr>
      <vt:lpstr>Century Gothic</vt:lpstr>
      <vt:lpstr>Consolas</vt:lpstr>
      <vt:lpstr>Gill Sans MT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TIPOS  DE DATOS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Gonzalo Gabriel Mendez Cobena</dc:creator>
  <cp:lastModifiedBy>Gonzalo Gabriel Mendez Cobena</cp:lastModifiedBy>
  <cp:revision>70</cp:revision>
  <dcterms:created xsi:type="dcterms:W3CDTF">2019-10-03T13:53:47Z</dcterms:created>
  <dcterms:modified xsi:type="dcterms:W3CDTF">2023-10-03T13:44:19Z</dcterms:modified>
</cp:coreProperties>
</file>